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8" r:id="rId8"/>
    <p:sldId id="266" r:id="rId9"/>
    <p:sldId id="261" r:id="rId10"/>
    <p:sldId id="264" r:id="rId11"/>
    <p:sldId id="262" r:id="rId12"/>
    <p:sldId id="267"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259450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38723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284405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343677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134612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409030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347788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356114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198739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30893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FD9EB-7AC5-4FE4-AE71-435690E25A42}" type="datetimeFigureOut">
              <a:rPr lang="en-US" smtClean="0"/>
              <a:t>11/30/2012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69B7B-5184-41EB-832D-729DDD7A4992}" type="slidenum">
              <a:rPr lang="en-US" smtClean="0"/>
              <a:t>‹#›</a:t>
            </a:fld>
            <a:endParaRPr lang="en-US" dirty="0"/>
          </a:p>
        </p:txBody>
      </p:sp>
    </p:spTree>
    <p:extLst>
      <p:ext uri="{BB962C8B-B14F-4D97-AF65-F5344CB8AC3E}">
        <p14:creationId xmlns:p14="http://schemas.microsoft.com/office/powerpoint/2010/main" val="17554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FD9EB-7AC5-4FE4-AE71-435690E25A42}" type="datetimeFigureOut">
              <a:rPr lang="en-US" smtClean="0"/>
              <a:t>11/30/2012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69B7B-5184-41EB-832D-729DDD7A4992}" type="slidenum">
              <a:rPr lang="en-US" smtClean="0"/>
              <a:t>‹#›</a:t>
            </a:fld>
            <a:endParaRPr lang="en-US" dirty="0"/>
          </a:p>
        </p:txBody>
      </p:sp>
    </p:spTree>
    <p:extLst>
      <p:ext uri="{BB962C8B-B14F-4D97-AF65-F5344CB8AC3E}">
        <p14:creationId xmlns:p14="http://schemas.microsoft.com/office/powerpoint/2010/main" val="561155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3000000" scaled="0"/>
          <a:tileRect/>
        </a:gradFill>
        <a:effectLst/>
      </p:bgPr>
    </p:bg>
    <p:spTree>
      <p:nvGrpSpPr>
        <p:cNvPr id="1" name=""/>
        <p:cNvGrpSpPr/>
        <p:nvPr/>
      </p:nvGrpSpPr>
      <p:grpSpPr>
        <a:xfrm>
          <a:off x="0" y="0"/>
          <a:ext cx="0" cy="0"/>
          <a:chOff x="0" y="0"/>
          <a:chExt cx="0" cy="0"/>
        </a:xfrm>
      </p:grpSpPr>
      <p:pic>
        <p:nvPicPr>
          <p:cNvPr id="1026" name="Picture 2" descr="C:\Documents and Settings\TJames\Local Settings\Temporary Internet Files\Content.IE5\9944P5N2\MC9004404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023" y="4114800"/>
            <a:ext cx="2553332" cy="2103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990600"/>
            <a:ext cx="5638800" cy="2862322"/>
          </a:xfrm>
          <a:prstGeom prst="rect">
            <a:avLst/>
          </a:prstGeom>
          <a:noFill/>
        </p:spPr>
        <p:txBody>
          <a:bodyPr wrap="square" rtlCol="0">
            <a:spAutoFit/>
          </a:bodyPr>
          <a:lstStyle/>
          <a:p>
            <a:pPr algn="ctr"/>
            <a:r>
              <a:rPr lang="en-US" sz="6000" b="1" dirty="0" smtClean="0">
                <a:latin typeface="Comic Sans MS" pitchFamily="66" charset="0"/>
              </a:rPr>
              <a:t>What type of learner are you?</a:t>
            </a:r>
            <a:endParaRPr lang="en-US" sz="6000" b="1" dirty="0">
              <a:latin typeface="Comic Sans MS" pitchFamily="66" charset="0"/>
            </a:endParaRPr>
          </a:p>
        </p:txBody>
      </p:sp>
    </p:spTree>
    <p:extLst>
      <p:ext uri="{BB962C8B-B14F-4D97-AF65-F5344CB8AC3E}">
        <p14:creationId xmlns:p14="http://schemas.microsoft.com/office/powerpoint/2010/main" val="280818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762000" y="609600"/>
            <a:ext cx="7543800" cy="3200876"/>
          </a:xfrm>
          <a:prstGeom prst="rect">
            <a:avLst/>
          </a:prstGeom>
          <a:noFill/>
        </p:spPr>
        <p:txBody>
          <a:bodyPr wrap="square" rtlCol="0">
            <a:spAutoFit/>
          </a:bodyPr>
          <a:lstStyle/>
          <a:p>
            <a:pPr algn="ctr"/>
            <a:r>
              <a:rPr lang="en-US" sz="4000" dirty="0">
                <a:latin typeface="Comic Sans MS" pitchFamily="66" charset="0"/>
              </a:rPr>
              <a:t>How many letter </a:t>
            </a:r>
            <a:r>
              <a:rPr lang="en-US" sz="4000" baseline="30000" dirty="0">
                <a:latin typeface="Comic Sans MS" pitchFamily="66" charset="0"/>
              </a:rPr>
              <a:t>“</a:t>
            </a:r>
            <a:r>
              <a:rPr lang="en-US" sz="4000" dirty="0">
                <a:latin typeface="Comic Sans MS" pitchFamily="66" charset="0"/>
              </a:rPr>
              <a:t>F"s are there in the following sentence</a:t>
            </a:r>
            <a:r>
              <a:rPr lang="en-US" sz="4000" dirty="0" smtClean="0">
                <a:latin typeface="Comic Sans MS" pitchFamily="66" charset="0"/>
              </a:rPr>
              <a:t>?</a:t>
            </a:r>
          </a:p>
          <a:p>
            <a:pPr algn="ctr"/>
            <a:endParaRPr lang="en-US" sz="4000" dirty="0" smtClean="0">
              <a:latin typeface="Comic Sans MS" pitchFamily="66" charset="0"/>
            </a:endParaRPr>
          </a:p>
          <a:p>
            <a:pPr algn="ctr"/>
            <a:endParaRPr lang="en-US" sz="2400" dirty="0">
              <a:latin typeface="Comic Sans MS" pitchFamily="66" charset="0"/>
            </a:endParaRPr>
          </a:p>
          <a:p>
            <a:endParaRPr lang="en-US" dirty="0"/>
          </a:p>
        </p:txBody>
      </p:sp>
      <p:pic>
        <p:nvPicPr>
          <p:cNvPr id="5123" name="Picture 3" descr="C:\Documents and Settings\TJames\Local Settings\Temporary Internet Files\Content.IE5\0WMQH42B\MC9001544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800600"/>
            <a:ext cx="1244498" cy="18178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TJames\Local Settings\Temporary Internet Files\Content.IE5\DB7RZ654\MC9001871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845154" cy="13752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286339"/>
            <a:ext cx="7315200" cy="3028521"/>
          </a:xfrm>
          <a:prstGeom prst="rect">
            <a:avLst/>
          </a:prstGeom>
          <a:noFill/>
        </p:spPr>
        <p:txBody>
          <a:bodyPr wrap="square" rtlCol="0">
            <a:spAutoFit/>
          </a:bodyPr>
          <a:lstStyle/>
          <a:p>
            <a:pPr>
              <a:lnSpc>
                <a:spcPct val="120000"/>
              </a:lnSpc>
            </a:pPr>
            <a:r>
              <a:rPr lang="en-US" sz="3600" b="1" i="1" dirty="0">
                <a:latin typeface="Comic Sans MS" pitchFamily="66" charset="0"/>
              </a:rPr>
              <a:t>Finished files are the result of years of scientific study combined with the experience</a:t>
            </a:r>
          </a:p>
          <a:p>
            <a:pPr>
              <a:lnSpc>
                <a:spcPct val="120000"/>
              </a:lnSpc>
            </a:pPr>
            <a:r>
              <a:rPr lang="en-US" sz="3600" b="1" i="1" dirty="0">
                <a:latin typeface="Comic Sans MS" pitchFamily="66" charset="0"/>
              </a:rPr>
              <a:t>of many years.</a:t>
            </a:r>
            <a:endParaRPr lang="en-US" sz="3600" b="1" dirty="0">
              <a:latin typeface="Comic Sans MS" pitchFamily="66" charset="0"/>
            </a:endParaRPr>
          </a:p>
          <a:p>
            <a:endParaRPr lang="en-US" dirty="0"/>
          </a:p>
        </p:txBody>
      </p:sp>
    </p:spTree>
    <p:extLst>
      <p:ext uri="{BB962C8B-B14F-4D97-AF65-F5344CB8AC3E}">
        <p14:creationId xmlns:p14="http://schemas.microsoft.com/office/powerpoint/2010/main" val="27505870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4800000" scaled="0"/>
        </a:gradFill>
        <a:effectLst/>
      </p:bgPr>
    </p:bg>
    <p:spTree>
      <p:nvGrpSpPr>
        <p:cNvPr id="1" name=""/>
        <p:cNvGrpSpPr/>
        <p:nvPr/>
      </p:nvGrpSpPr>
      <p:grpSpPr>
        <a:xfrm>
          <a:off x="0" y="0"/>
          <a:ext cx="0" cy="0"/>
          <a:chOff x="0" y="0"/>
          <a:chExt cx="0" cy="0"/>
        </a:xfrm>
      </p:grpSpPr>
      <p:sp>
        <p:nvSpPr>
          <p:cNvPr id="3" name="TextBox 2"/>
          <p:cNvSpPr txBox="1"/>
          <p:nvPr/>
        </p:nvSpPr>
        <p:spPr>
          <a:xfrm>
            <a:off x="990600" y="76200"/>
            <a:ext cx="7010400" cy="6352508"/>
          </a:xfrm>
          <a:prstGeom prst="rect">
            <a:avLst/>
          </a:prstGeom>
          <a:noFill/>
        </p:spPr>
        <p:txBody>
          <a:bodyPr wrap="square" rtlCol="0">
            <a:spAutoFit/>
          </a:bodyPr>
          <a:lstStyle/>
          <a:p>
            <a:pPr algn="ctr">
              <a:lnSpc>
                <a:spcPct val="120000"/>
              </a:lnSpc>
            </a:pPr>
            <a:r>
              <a:rPr lang="en-US" sz="5400" dirty="0">
                <a:latin typeface="Comic Sans MS" pitchFamily="66" charset="0"/>
              </a:rPr>
              <a:t>Everyone has up to </a:t>
            </a:r>
            <a:r>
              <a:rPr lang="en-US" sz="5400" u="sng" dirty="0">
                <a:latin typeface="Comic Sans MS" pitchFamily="66" charset="0"/>
              </a:rPr>
              <a:t>eight different intelligences</a:t>
            </a:r>
            <a:r>
              <a:rPr lang="en-US" sz="5400" dirty="0">
                <a:latin typeface="Comic Sans MS" pitchFamily="66" charset="0"/>
              </a:rPr>
              <a:t> in which some are used more often than others (dominance)</a:t>
            </a:r>
          </a:p>
          <a:p>
            <a:endParaRPr lang="en-US" dirty="0"/>
          </a:p>
        </p:txBody>
      </p:sp>
      <p:pic>
        <p:nvPicPr>
          <p:cNvPr id="4098" name="Picture 2" descr="C:\Documents and Settings\TJames\Local Settings\Temporary Internet Files\Content.IE5\76QUYX80\MC9004404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189181"/>
            <a:ext cx="18288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TJames\Local Settings\Temporary Internet Files\Content.IE5\I0JQBJL6\MC9004404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597" y="682657"/>
            <a:ext cx="1352005" cy="12816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TJames\Local Settings\Temporary Internet Files\Content.IE5\U9LIQWP4\MC9004404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8979" y="5257800"/>
            <a:ext cx="1265821" cy="133293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Documents and Settings\TJames\Local Settings\Temporary Internet Files\Content.IE5\76QUYX80\MC900440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027" y="3472543"/>
            <a:ext cx="1245413" cy="18278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nts and Settings\TJames\Local Settings\Temporary Internet Files\Content.IE5\RZCDDSUU\MC90043798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60" y="682657"/>
            <a:ext cx="18288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Documents and Settings\TJames\Local Settings\Temporary Internet Files\Content.IE5\B78ZOXRP\MC90043441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254" y="3505200"/>
            <a:ext cx="115146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557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0" scaled="0"/>
          <a:tileRect/>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918754" y="2053642"/>
            <a:ext cx="38100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dirty="0" smtClean="0"/>
              <a:t>Verbal/Linguistic</a:t>
            </a:r>
          </a:p>
          <a:p>
            <a:r>
              <a:rPr lang="en-US" sz="2900" dirty="0" smtClean="0"/>
              <a:t>Logical/Mathematical</a:t>
            </a:r>
          </a:p>
          <a:p>
            <a:r>
              <a:rPr lang="en-US" sz="2900" dirty="0" smtClean="0"/>
              <a:t>Musical/Rhythmic</a:t>
            </a:r>
          </a:p>
          <a:p>
            <a:r>
              <a:rPr lang="en-US" sz="2900" dirty="0" smtClean="0"/>
              <a:t>Naturalist</a:t>
            </a:r>
          </a:p>
          <a:p>
            <a:r>
              <a:rPr lang="en-US" sz="2900" dirty="0" smtClean="0"/>
              <a:t>Visual/Spatial</a:t>
            </a:r>
          </a:p>
          <a:p>
            <a:r>
              <a:rPr lang="en-US" sz="2900" dirty="0" smtClean="0"/>
              <a:t>Intrapersonal</a:t>
            </a:r>
          </a:p>
          <a:p>
            <a:r>
              <a:rPr lang="en-US" sz="2900" dirty="0" smtClean="0"/>
              <a:t>Interpersonal</a:t>
            </a:r>
          </a:p>
          <a:p>
            <a:r>
              <a:rPr lang="en-US" sz="2900" dirty="0" smtClean="0"/>
              <a:t>Bodily/Kinesthetic</a:t>
            </a:r>
            <a:endParaRPr lang="en-US" dirty="0" smtClean="0"/>
          </a:p>
        </p:txBody>
      </p:sp>
      <p:sp>
        <p:nvSpPr>
          <p:cNvPr id="3" name="Rectangle 4"/>
          <p:cNvSpPr txBox="1">
            <a:spLocks noChangeArrowheads="1"/>
          </p:cNvSpPr>
          <p:nvPr/>
        </p:nvSpPr>
        <p:spPr>
          <a:xfrm>
            <a:off x="4881154" y="2053642"/>
            <a:ext cx="38100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dirty="0" smtClean="0"/>
              <a:t>word smart</a:t>
            </a:r>
          </a:p>
          <a:p>
            <a:r>
              <a:rPr lang="en-US" sz="2900" dirty="0" smtClean="0"/>
              <a:t>logic smart</a:t>
            </a:r>
          </a:p>
          <a:p>
            <a:r>
              <a:rPr lang="en-US" sz="2900" dirty="0" smtClean="0"/>
              <a:t>music smart</a:t>
            </a:r>
          </a:p>
          <a:p>
            <a:r>
              <a:rPr lang="en-US" sz="2900" dirty="0" smtClean="0"/>
              <a:t>classifying smart</a:t>
            </a:r>
          </a:p>
          <a:p>
            <a:r>
              <a:rPr lang="en-US" sz="2900" dirty="0" smtClean="0"/>
              <a:t>art smart</a:t>
            </a:r>
          </a:p>
          <a:p>
            <a:r>
              <a:rPr lang="en-US" sz="2900" dirty="0" smtClean="0"/>
              <a:t>self smart</a:t>
            </a:r>
          </a:p>
          <a:p>
            <a:r>
              <a:rPr lang="en-US" sz="2900" dirty="0" smtClean="0"/>
              <a:t>people smart</a:t>
            </a:r>
          </a:p>
          <a:p>
            <a:r>
              <a:rPr lang="en-US" sz="2900" dirty="0" smtClean="0"/>
              <a:t>body smart</a:t>
            </a:r>
          </a:p>
          <a:p>
            <a:endParaRPr lang="en-US" sz="2900" dirty="0" smtClean="0"/>
          </a:p>
        </p:txBody>
      </p:sp>
      <p:sp>
        <p:nvSpPr>
          <p:cNvPr id="4" name="TextBox 3"/>
          <p:cNvSpPr txBox="1"/>
          <p:nvPr/>
        </p:nvSpPr>
        <p:spPr>
          <a:xfrm>
            <a:off x="1447800" y="1396424"/>
            <a:ext cx="2362200" cy="646331"/>
          </a:xfrm>
          <a:prstGeom prst="rect">
            <a:avLst/>
          </a:prstGeom>
          <a:noFill/>
        </p:spPr>
        <p:txBody>
          <a:bodyPr wrap="square" rtlCol="0">
            <a:spAutoFit/>
          </a:bodyPr>
          <a:lstStyle/>
          <a:p>
            <a:r>
              <a:rPr lang="en-US" sz="3600" u="sng" dirty="0" smtClean="0">
                <a:solidFill>
                  <a:srgbClr val="0070C0"/>
                </a:solidFill>
                <a:latin typeface="Berlin Sans FB" pitchFamily="34" charset="0"/>
              </a:rPr>
              <a:t>Intelligence</a:t>
            </a:r>
            <a:endParaRPr lang="en-US" sz="3600" u="sng" dirty="0">
              <a:solidFill>
                <a:srgbClr val="0070C0"/>
              </a:solidFill>
              <a:latin typeface="Berlin Sans FB" pitchFamily="34" charset="0"/>
            </a:endParaRPr>
          </a:p>
        </p:txBody>
      </p:sp>
      <p:sp>
        <p:nvSpPr>
          <p:cNvPr id="5" name="TextBox 4"/>
          <p:cNvSpPr txBox="1"/>
          <p:nvPr/>
        </p:nvSpPr>
        <p:spPr>
          <a:xfrm>
            <a:off x="5105400" y="1396425"/>
            <a:ext cx="2057400" cy="646331"/>
          </a:xfrm>
          <a:prstGeom prst="rect">
            <a:avLst/>
          </a:prstGeom>
          <a:noFill/>
        </p:spPr>
        <p:txBody>
          <a:bodyPr wrap="square" rtlCol="0">
            <a:spAutoFit/>
          </a:bodyPr>
          <a:lstStyle/>
          <a:p>
            <a:r>
              <a:rPr lang="en-US" sz="3600" u="sng" dirty="0" smtClean="0">
                <a:solidFill>
                  <a:srgbClr val="C00000"/>
                </a:solidFill>
                <a:latin typeface="Berlin Sans FB" pitchFamily="34" charset="0"/>
              </a:rPr>
              <a:t>Definition</a:t>
            </a:r>
            <a:endParaRPr lang="en-US" sz="3600" u="sng" dirty="0">
              <a:solidFill>
                <a:srgbClr val="C00000"/>
              </a:solidFill>
              <a:latin typeface="Berlin Sans FB" pitchFamily="34" charset="0"/>
            </a:endParaRPr>
          </a:p>
        </p:txBody>
      </p:sp>
      <p:sp>
        <p:nvSpPr>
          <p:cNvPr id="6" name="Rectangle 5"/>
          <p:cNvSpPr/>
          <p:nvPr/>
        </p:nvSpPr>
        <p:spPr>
          <a:xfrm>
            <a:off x="512144" y="304800"/>
            <a:ext cx="81197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solidFill>
                  <a:srgbClr val="4F2270"/>
                </a:solidFill>
                <a:effectLst>
                  <a:outerShdw blurRad="76200" dist="50800" dir="5400000" algn="tl" rotWithShape="0">
                    <a:srgbClr val="000000">
                      <a:alpha val="65000"/>
                    </a:srgbClr>
                  </a:outerShdw>
                </a:effectLst>
                <a:latin typeface="Biondi" pitchFamily="2" charset="0"/>
              </a:rPr>
              <a:t>Multiple Intelligences</a:t>
            </a:r>
            <a:endParaRPr lang="en-US" sz="4800" b="1" cap="none" spc="50" dirty="0">
              <a:ln w="11430"/>
              <a:solidFill>
                <a:srgbClr val="4F2270"/>
              </a:solidFill>
              <a:effectLst>
                <a:outerShdw blurRad="76200" dist="50800" dir="5400000" algn="tl" rotWithShape="0">
                  <a:srgbClr val="000000">
                    <a:alpha val="65000"/>
                  </a:srgbClr>
                </a:outerShdw>
              </a:effectLst>
              <a:latin typeface="Biondi" pitchFamily="2" charset="0"/>
            </a:endParaRPr>
          </a:p>
        </p:txBody>
      </p:sp>
    </p:spTree>
    <p:extLst>
      <p:ext uri="{BB962C8B-B14F-4D97-AF65-F5344CB8AC3E}">
        <p14:creationId xmlns:p14="http://schemas.microsoft.com/office/powerpoint/2010/main" val="27466294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362200" y="1676400"/>
            <a:ext cx="4495800" cy="3785652"/>
          </a:xfrm>
          <a:prstGeom prst="rect">
            <a:avLst/>
          </a:prstGeom>
          <a:noFill/>
        </p:spPr>
        <p:txBody>
          <a:bodyPr wrap="square" rtlCol="0">
            <a:spAutoFit/>
          </a:bodyPr>
          <a:lstStyle/>
          <a:p>
            <a:r>
              <a:rPr lang="en-US" sz="6000" b="1" dirty="0">
                <a:latin typeface="Comic Sans MS" pitchFamily="66" charset="0"/>
              </a:rPr>
              <a:t>There are many kinds of SMART!</a:t>
            </a:r>
            <a:endParaRPr lang="en-US" sz="6000" dirty="0">
              <a:latin typeface="Comic Sans MS" pitchFamily="66" charset="0"/>
            </a:endParaRPr>
          </a:p>
          <a:p>
            <a:endParaRPr lang="en-US" sz="6000" dirty="0">
              <a:latin typeface="Comic Sans MS" pitchFamily="66" charset="0"/>
            </a:endParaRPr>
          </a:p>
        </p:txBody>
      </p:sp>
      <p:pic>
        <p:nvPicPr>
          <p:cNvPr id="6146" name="Picture 2" descr="C:\Documents and Settings\TJames\Local Settings\Temporary Internet Files\Content.IE5\36UG8QNG\MC9004387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629150"/>
            <a:ext cx="25654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TJames\Local Settings\Temporary Internet Files\Content.IE5\U9LIQWP4\MC90043874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61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3000000" scaled="0"/>
        </a:gradFill>
        <a:effectLst/>
      </p:bgPr>
    </p:bg>
    <p:spTree>
      <p:nvGrpSpPr>
        <p:cNvPr id="1" name=""/>
        <p:cNvGrpSpPr/>
        <p:nvPr/>
      </p:nvGrpSpPr>
      <p:grpSpPr>
        <a:xfrm>
          <a:off x="0" y="0"/>
          <a:ext cx="0" cy="0"/>
          <a:chOff x="0" y="0"/>
          <a:chExt cx="0" cy="0"/>
        </a:xfrm>
      </p:grpSpPr>
      <p:sp>
        <p:nvSpPr>
          <p:cNvPr id="2" name="TextBox 1"/>
          <p:cNvSpPr txBox="1"/>
          <p:nvPr/>
        </p:nvSpPr>
        <p:spPr>
          <a:xfrm>
            <a:off x="1371600" y="838200"/>
            <a:ext cx="6248400" cy="2062103"/>
          </a:xfrm>
          <a:prstGeom prst="rect">
            <a:avLst/>
          </a:prstGeom>
          <a:noFill/>
        </p:spPr>
        <p:txBody>
          <a:bodyPr wrap="square" rtlCol="0">
            <a:spAutoFit/>
          </a:bodyPr>
          <a:lstStyle/>
          <a:p>
            <a:pPr algn="ctr"/>
            <a:r>
              <a:rPr lang="en-US" sz="3200" dirty="0">
                <a:latin typeface="Comic Sans MS" pitchFamily="66" charset="0"/>
              </a:rPr>
              <a:t>Memorize the following sequence of 14 letters:</a:t>
            </a:r>
          </a:p>
          <a:p>
            <a:pPr algn="ctr"/>
            <a:r>
              <a:rPr lang="en-US" sz="3200" dirty="0">
                <a:latin typeface="Comic Sans MS" pitchFamily="66" charset="0"/>
              </a:rPr>
              <a:t> </a:t>
            </a:r>
          </a:p>
          <a:p>
            <a:pPr algn="ctr"/>
            <a:r>
              <a:rPr lang="en-US" sz="3200" b="1" dirty="0">
                <a:latin typeface="Comic Sans MS" pitchFamily="66" charset="0"/>
              </a:rPr>
              <a:t>IB   MJ   FKFB   IUS   ACD</a:t>
            </a:r>
            <a:endParaRPr lang="en-US" sz="3200" dirty="0">
              <a:latin typeface="Comic Sans MS" pitchFamily="66" charset="0"/>
            </a:endParaRPr>
          </a:p>
        </p:txBody>
      </p:sp>
      <p:sp>
        <p:nvSpPr>
          <p:cNvPr id="3" name="TextBox 2"/>
          <p:cNvSpPr txBox="1"/>
          <p:nvPr/>
        </p:nvSpPr>
        <p:spPr>
          <a:xfrm>
            <a:off x="990600" y="3657600"/>
            <a:ext cx="7239000" cy="2339102"/>
          </a:xfrm>
          <a:prstGeom prst="rect">
            <a:avLst/>
          </a:prstGeom>
          <a:noFill/>
        </p:spPr>
        <p:txBody>
          <a:bodyPr wrap="square" rtlCol="0">
            <a:spAutoFit/>
          </a:bodyPr>
          <a:lstStyle/>
          <a:p>
            <a:pPr algn="ctr"/>
            <a:r>
              <a:rPr lang="en-US" sz="3200" dirty="0">
                <a:latin typeface="Comic Sans MS" pitchFamily="66" charset="0"/>
              </a:rPr>
              <a:t>Now try again with this </a:t>
            </a:r>
            <a:endParaRPr lang="en-US" sz="3200" dirty="0" smtClean="0">
              <a:latin typeface="Comic Sans MS" pitchFamily="66" charset="0"/>
            </a:endParaRPr>
          </a:p>
          <a:p>
            <a:pPr algn="ctr"/>
            <a:r>
              <a:rPr lang="en-US" sz="3200" dirty="0" smtClean="0">
                <a:latin typeface="Comic Sans MS" pitchFamily="66" charset="0"/>
              </a:rPr>
              <a:t>arrangement </a:t>
            </a:r>
            <a:r>
              <a:rPr lang="en-US" sz="3200" dirty="0">
                <a:latin typeface="Comic Sans MS" pitchFamily="66" charset="0"/>
              </a:rPr>
              <a:t>of letters:</a:t>
            </a:r>
          </a:p>
          <a:p>
            <a:pPr algn="ctr"/>
            <a:r>
              <a:rPr lang="en-US" sz="3200" dirty="0">
                <a:latin typeface="Comic Sans MS" pitchFamily="66" charset="0"/>
              </a:rPr>
              <a:t> </a:t>
            </a:r>
          </a:p>
          <a:p>
            <a:pPr algn="ctr"/>
            <a:r>
              <a:rPr lang="en-US" sz="3200" b="1" dirty="0">
                <a:latin typeface="Comic Sans MS" pitchFamily="66" charset="0"/>
              </a:rPr>
              <a:t>IBM    JFK    FBI    USA    CD </a:t>
            </a:r>
            <a:endParaRPr lang="en-US" sz="3200" dirty="0">
              <a:latin typeface="Comic Sans MS" pitchFamily="66" charset="0"/>
            </a:endParaRPr>
          </a:p>
          <a:p>
            <a:endParaRPr lang="en-US" dirty="0"/>
          </a:p>
        </p:txBody>
      </p:sp>
    </p:spTree>
    <p:extLst>
      <p:ext uri="{BB962C8B-B14F-4D97-AF65-F5344CB8AC3E}">
        <p14:creationId xmlns:p14="http://schemas.microsoft.com/office/powerpoint/2010/main" val="1939955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219200" y="990600"/>
            <a:ext cx="6934200" cy="4801314"/>
          </a:xfrm>
          <a:prstGeom prst="rect">
            <a:avLst/>
          </a:prstGeom>
          <a:noFill/>
        </p:spPr>
        <p:txBody>
          <a:bodyPr wrap="square" rtlCol="0">
            <a:spAutoFit/>
          </a:bodyPr>
          <a:lstStyle/>
          <a:p>
            <a:pPr>
              <a:lnSpc>
                <a:spcPct val="150000"/>
              </a:lnSpc>
            </a:pPr>
            <a:r>
              <a:rPr lang="en-US" sz="3200" b="1" dirty="0">
                <a:latin typeface="Comic Sans MS" pitchFamily="66" charset="0"/>
              </a:rPr>
              <a:t>Just as grouping the letters differently so they make sense makes it easier to memorize, knowing how your brain works and changing strategies to meet your needs makes it easier to learn.</a:t>
            </a:r>
          </a:p>
          <a:p>
            <a:endParaRPr lang="en-US" b="1" dirty="0"/>
          </a:p>
        </p:txBody>
      </p:sp>
    </p:spTree>
    <p:extLst>
      <p:ext uri="{BB962C8B-B14F-4D97-AF65-F5344CB8AC3E}">
        <p14:creationId xmlns:p14="http://schemas.microsoft.com/office/powerpoint/2010/main" val="262219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52400"/>
            <a:ext cx="4385112" cy="6019800"/>
          </a:xfrm>
          <a:prstGeom prst="rect">
            <a:avLst/>
          </a:prstGeom>
        </p:spPr>
      </p:pic>
      <p:sp>
        <p:nvSpPr>
          <p:cNvPr id="3" name="TextBox 2"/>
          <p:cNvSpPr txBox="1"/>
          <p:nvPr/>
        </p:nvSpPr>
        <p:spPr>
          <a:xfrm>
            <a:off x="533400" y="533400"/>
            <a:ext cx="2743200" cy="1077218"/>
          </a:xfrm>
          <a:prstGeom prst="rect">
            <a:avLst/>
          </a:prstGeom>
          <a:noFill/>
        </p:spPr>
        <p:txBody>
          <a:bodyPr wrap="square" rtlCol="0">
            <a:spAutoFit/>
          </a:bodyPr>
          <a:lstStyle/>
          <a:p>
            <a:pPr algn="ctr"/>
            <a:r>
              <a:rPr lang="en-US" sz="3200" dirty="0" smtClean="0">
                <a:latin typeface="Comic Sans MS" pitchFamily="66" charset="0"/>
              </a:rPr>
              <a:t>What do you see?</a:t>
            </a:r>
            <a:endParaRPr lang="en-US" sz="3200" dirty="0">
              <a:latin typeface="Comic Sans MS" pitchFamily="66" charset="0"/>
            </a:endParaRPr>
          </a:p>
        </p:txBody>
      </p:sp>
      <p:sp>
        <p:nvSpPr>
          <p:cNvPr id="4" name="TextBox 3"/>
          <p:cNvSpPr txBox="1"/>
          <p:nvPr/>
        </p:nvSpPr>
        <p:spPr>
          <a:xfrm>
            <a:off x="620486" y="1828800"/>
            <a:ext cx="2819400" cy="1569660"/>
          </a:xfrm>
          <a:prstGeom prst="rect">
            <a:avLst/>
          </a:prstGeom>
          <a:noFill/>
        </p:spPr>
        <p:txBody>
          <a:bodyPr wrap="square" rtlCol="0">
            <a:spAutoFit/>
          </a:bodyPr>
          <a:lstStyle/>
          <a:p>
            <a:pPr algn="ctr"/>
            <a:r>
              <a:rPr lang="en-US" sz="3200" dirty="0" smtClean="0">
                <a:latin typeface="Comic Sans MS" pitchFamily="66" charset="0"/>
              </a:rPr>
              <a:t>An old lady or a young lady? Both?</a:t>
            </a:r>
            <a:endParaRPr lang="en-US" sz="3200" dirty="0">
              <a:latin typeface="Comic Sans MS" pitchFamily="66" charset="0"/>
            </a:endParaRPr>
          </a:p>
        </p:txBody>
      </p:sp>
      <p:sp>
        <p:nvSpPr>
          <p:cNvPr id="5" name="TextBox 4"/>
          <p:cNvSpPr txBox="1"/>
          <p:nvPr/>
        </p:nvSpPr>
        <p:spPr>
          <a:xfrm>
            <a:off x="346166" y="3962400"/>
            <a:ext cx="3368040" cy="2554545"/>
          </a:xfrm>
          <a:prstGeom prst="rect">
            <a:avLst/>
          </a:prstGeom>
          <a:noFill/>
        </p:spPr>
        <p:txBody>
          <a:bodyPr wrap="square" rtlCol="0">
            <a:spAutoFit/>
          </a:bodyPr>
          <a:lstStyle/>
          <a:p>
            <a:r>
              <a:rPr lang="en-US" sz="2000" dirty="0">
                <a:latin typeface="Comic Sans MS" pitchFamily="66" charset="0"/>
              </a:rPr>
              <a:t>The old woman's mouth is the young woman's necklace. The old woman's nose is the young woman's chin. They share their hair, the scarf, the fur coat and the feather in their hair.</a:t>
            </a:r>
          </a:p>
        </p:txBody>
      </p:sp>
    </p:spTree>
    <p:extLst>
      <p:ext uri="{BB962C8B-B14F-4D97-AF65-F5344CB8AC3E}">
        <p14:creationId xmlns:p14="http://schemas.microsoft.com/office/powerpoint/2010/main" val="23073282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extBox 1"/>
          <p:cNvSpPr txBox="1"/>
          <p:nvPr/>
        </p:nvSpPr>
        <p:spPr>
          <a:xfrm>
            <a:off x="838200" y="685800"/>
            <a:ext cx="5867400" cy="4708981"/>
          </a:xfrm>
          <a:prstGeom prst="rect">
            <a:avLst/>
          </a:prstGeom>
          <a:noFill/>
        </p:spPr>
        <p:txBody>
          <a:bodyPr wrap="square" rtlCol="0">
            <a:spAutoFit/>
          </a:bodyPr>
          <a:lstStyle/>
          <a:p>
            <a:r>
              <a:rPr lang="en-US" sz="6000" b="1" dirty="0">
                <a:latin typeface="Comic Sans MS" pitchFamily="66" charset="0"/>
              </a:rPr>
              <a:t>Some of the ways people think differently is…</a:t>
            </a:r>
            <a:endParaRPr lang="en-US" sz="6000" dirty="0">
              <a:latin typeface="Comic Sans MS" pitchFamily="66" charset="0"/>
            </a:endParaRPr>
          </a:p>
          <a:p>
            <a:endParaRPr lang="en-US" sz="6000" dirty="0">
              <a:latin typeface="Comic Sans MS" pitchFamily="66" charset="0"/>
            </a:endParaRPr>
          </a:p>
        </p:txBody>
      </p:sp>
      <p:pic>
        <p:nvPicPr>
          <p:cNvPr id="2050" name="Picture 2" descr="C:\Documents and Settings\TJames\Local Settings\Temporary Internet Files\Content.IE5\I0JQBJL6\MC90043438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8588"/>
            <a:ext cx="2403565" cy="378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74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48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200400"/>
            <a:ext cx="3794760" cy="3296344"/>
          </a:xfrm>
          <a:prstGeom prst="rect">
            <a:avLst/>
          </a:prstGeom>
        </p:spPr>
      </p:pic>
      <p:sp>
        <p:nvSpPr>
          <p:cNvPr id="2" name="TextBox 1"/>
          <p:cNvSpPr txBox="1"/>
          <p:nvPr/>
        </p:nvSpPr>
        <p:spPr>
          <a:xfrm>
            <a:off x="838200" y="446315"/>
            <a:ext cx="7543800" cy="3416320"/>
          </a:xfrm>
          <a:prstGeom prst="rect">
            <a:avLst/>
          </a:prstGeom>
          <a:noFill/>
        </p:spPr>
        <p:txBody>
          <a:bodyPr wrap="square" rtlCol="0">
            <a:spAutoFit/>
          </a:bodyPr>
          <a:lstStyle/>
          <a:p>
            <a:r>
              <a:rPr lang="en-US" sz="5400" dirty="0">
                <a:latin typeface="Comic Sans MS" pitchFamily="66" charset="0"/>
              </a:rPr>
              <a:t>Using either their </a:t>
            </a:r>
            <a:r>
              <a:rPr lang="en-US" sz="5400" u="sng" dirty="0">
                <a:latin typeface="Comic Sans MS" pitchFamily="66" charset="0"/>
              </a:rPr>
              <a:t>left</a:t>
            </a:r>
            <a:r>
              <a:rPr lang="en-US" sz="5400" dirty="0">
                <a:latin typeface="Comic Sans MS" pitchFamily="66" charset="0"/>
              </a:rPr>
              <a:t> or </a:t>
            </a:r>
            <a:r>
              <a:rPr lang="en-US" sz="5400" u="sng" dirty="0">
                <a:latin typeface="Comic Sans MS" pitchFamily="66" charset="0"/>
              </a:rPr>
              <a:t>right</a:t>
            </a:r>
            <a:r>
              <a:rPr lang="en-US" sz="5400" dirty="0">
                <a:latin typeface="Comic Sans MS" pitchFamily="66" charset="0"/>
              </a:rPr>
              <a:t> brains more than the other </a:t>
            </a:r>
            <a:r>
              <a:rPr lang="en-US" sz="5400" dirty="0" smtClean="0">
                <a:latin typeface="Comic Sans MS" pitchFamily="66" charset="0"/>
              </a:rPr>
              <a:t>(called dominance</a:t>
            </a:r>
            <a:r>
              <a:rPr lang="en-US" sz="5400" dirty="0">
                <a:latin typeface="Comic Sans MS" pitchFamily="66" charset="0"/>
              </a:rPr>
              <a:t>)</a:t>
            </a:r>
          </a:p>
        </p:txBody>
      </p:sp>
    </p:spTree>
    <p:extLst>
      <p:ext uri="{BB962C8B-B14F-4D97-AF65-F5344CB8AC3E}">
        <p14:creationId xmlns:p14="http://schemas.microsoft.com/office/powerpoint/2010/main" val="19513115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13000">
              <a:srgbClr val="0819FB"/>
            </a:gs>
            <a:gs pos="27000">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1059581"/>
              </p:ext>
            </p:extLst>
          </p:nvPr>
        </p:nvGraphicFramePr>
        <p:xfrm>
          <a:off x="533400" y="1313881"/>
          <a:ext cx="8069580" cy="4409700"/>
        </p:xfrm>
        <a:graphic>
          <a:graphicData uri="http://schemas.openxmlformats.org/drawingml/2006/table">
            <a:tbl>
              <a:tblPr firstRow="1" firstCol="1" lastRow="1" lastCol="1" bandRow="1" bandCol="1">
                <a:tableStyleId>{5C22544A-7EE6-4342-B048-85BDC9FD1C3A}</a:tableStyleId>
              </a:tblPr>
              <a:tblGrid>
                <a:gridCol w="3840480"/>
                <a:gridCol w="4229100"/>
              </a:tblGrid>
              <a:tr h="205581">
                <a:tc>
                  <a:txBody>
                    <a:bodyPr/>
                    <a:lstStyle/>
                    <a:p>
                      <a:pPr marL="0" marR="0" algn="l">
                        <a:lnSpc>
                          <a:spcPct val="150000"/>
                        </a:lnSpc>
                        <a:spcBef>
                          <a:spcPts val="0"/>
                        </a:spcBef>
                        <a:spcAft>
                          <a:spcPts val="0"/>
                        </a:spcAft>
                      </a:pPr>
                      <a:r>
                        <a:rPr lang="en-US" sz="1800" spc="0" baseline="0" dirty="0">
                          <a:effectLst/>
                        </a:rPr>
                        <a:t>___Analyzes problems</a:t>
                      </a:r>
                      <a:endParaRPr lang="en-US" sz="1800" spc="0" baseline="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___Uses intuition to solve problems</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spc="0" baseline="0" dirty="0">
                          <a:effectLst/>
                        </a:rPr>
                        <a:t>___Tries harder under stress</a:t>
                      </a:r>
                      <a:endParaRPr lang="en-US" sz="1800" spc="0" baseline="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___Feels overwhelmed under stress</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spc="0" baseline="0" dirty="0">
                          <a:effectLst/>
                        </a:rPr>
                        <a:t>___Looks at differences</a:t>
                      </a:r>
                      <a:endParaRPr lang="en-US" sz="1800" spc="0" baseline="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___Looks at similarities</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___Likes structure</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___Likes Spontaneity</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___Controls feelings</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___Free with feelings</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___Good at remembering names</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___Good at remembering faces</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___Likes to do things one at a time</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___Likes to do several things at once</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___Likes multiple choice questions</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___Likes essay questions</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___Time conscious (always on time)</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___Own concept of time (often late)</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___Likes neatness/organization</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___High tolerance for clutter, messy</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___Careful, don’t take risks</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___Risk-taker</a:t>
                      </a:r>
                      <a:endParaRPr lang="en-US" sz="1800" dirty="0">
                        <a:effectLst/>
                        <a:latin typeface="Times New Roman"/>
                        <a:ea typeface="Times New Roman"/>
                      </a:endParaRPr>
                    </a:p>
                  </a:txBody>
                  <a:tcPr marL="68580" marR="68580" marT="0" marB="0" anchor="ctr"/>
                </a:tc>
              </a:tr>
              <a:tr h="0">
                <a:tc>
                  <a:txBody>
                    <a:bodyPr/>
                    <a:lstStyle/>
                    <a:p>
                      <a:pPr marL="0" marR="0" algn="l">
                        <a:lnSpc>
                          <a:spcPct val="150000"/>
                        </a:lnSpc>
                        <a:spcBef>
                          <a:spcPts val="0"/>
                        </a:spcBef>
                        <a:spcAft>
                          <a:spcPts val="0"/>
                        </a:spcAft>
                      </a:pPr>
                      <a:r>
                        <a:rPr lang="en-US" sz="1800" dirty="0">
                          <a:effectLst/>
                        </a:rPr>
                        <a:t>___Likes clothes folded and lined up</a:t>
                      </a:r>
                      <a:endParaRPr lang="en-US" sz="1800" dirty="0">
                        <a:effectLst/>
                        <a:latin typeface="Times New Roman"/>
                        <a:ea typeface="Times New Roman"/>
                      </a:endParaRPr>
                    </a:p>
                  </a:txBody>
                  <a:tcPr marL="68580" marR="68580" marT="0" marB="0" anchor="ctr"/>
                </a:tc>
                <a:tc>
                  <a:txBody>
                    <a:bodyPr/>
                    <a:lstStyle/>
                    <a:p>
                      <a:pPr marL="0" marR="0" algn="l">
                        <a:lnSpc>
                          <a:spcPct val="150000"/>
                        </a:lnSpc>
                        <a:spcBef>
                          <a:spcPts val="0"/>
                        </a:spcBef>
                        <a:spcAft>
                          <a:spcPts val="0"/>
                        </a:spcAft>
                      </a:pPr>
                      <a:r>
                        <a:rPr lang="en-US" sz="1800" dirty="0">
                          <a:effectLst/>
                        </a:rPr>
                        <a:t>___Uses a jam it and cram it system</a:t>
                      </a:r>
                      <a:endParaRPr lang="en-US" sz="1800" dirty="0">
                        <a:effectLst/>
                        <a:latin typeface="Times New Roman"/>
                        <a:ea typeface="Times New Roman"/>
                      </a:endParaRPr>
                    </a:p>
                  </a:txBody>
                  <a:tcPr marL="68580" marR="68580" marT="0" marB="0" anchor="ctr"/>
                </a:tc>
              </a:tr>
            </a:tbl>
          </a:graphicData>
        </a:graphic>
      </p:graphicFrame>
      <p:sp>
        <p:nvSpPr>
          <p:cNvPr id="3" name="Rectangle 1"/>
          <p:cNvSpPr>
            <a:spLocks noChangeArrowheads="1"/>
          </p:cNvSpPr>
          <p:nvPr/>
        </p:nvSpPr>
        <p:spPr bwMode="auto">
          <a:xfrm>
            <a:off x="3048000" y="636773"/>
            <a:ext cx="268535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Left vs. Right Brain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661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85800"/>
            <a:ext cx="7239000" cy="5334000"/>
          </a:xfrm>
          <a:prstGeom prst="rect">
            <a:avLst/>
          </a:prstGeom>
        </p:spPr>
      </p:pic>
    </p:spTree>
    <p:extLst>
      <p:ext uri="{BB962C8B-B14F-4D97-AF65-F5344CB8AC3E}">
        <p14:creationId xmlns:p14="http://schemas.microsoft.com/office/powerpoint/2010/main" val="4066438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7800000" scaled="0"/>
        </a:gradFill>
        <a:effectLst/>
      </p:bgPr>
    </p:bg>
    <p:spTree>
      <p:nvGrpSpPr>
        <p:cNvPr id="1" name=""/>
        <p:cNvGrpSpPr/>
        <p:nvPr/>
      </p:nvGrpSpPr>
      <p:grpSpPr>
        <a:xfrm>
          <a:off x="0" y="0"/>
          <a:ext cx="0" cy="0"/>
          <a:chOff x="0" y="0"/>
          <a:chExt cx="0" cy="0"/>
        </a:xfrm>
      </p:grpSpPr>
      <p:sp>
        <p:nvSpPr>
          <p:cNvPr id="2" name="TextBox 1"/>
          <p:cNvSpPr txBox="1"/>
          <p:nvPr/>
        </p:nvSpPr>
        <p:spPr>
          <a:xfrm>
            <a:off x="441960" y="609600"/>
            <a:ext cx="8229600" cy="2419124"/>
          </a:xfrm>
          <a:prstGeom prst="rect">
            <a:avLst/>
          </a:prstGeom>
          <a:noFill/>
        </p:spPr>
        <p:txBody>
          <a:bodyPr wrap="square" rtlCol="0">
            <a:spAutoFit/>
          </a:bodyPr>
          <a:lstStyle/>
          <a:p>
            <a:pPr>
              <a:lnSpc>
                <a:spcPct val="140000"/>
              </a:lnSpc>
            </a:pPr>
            <a:r>
              <a:rPr lang="en-US" sz="5400" dirty="0">
                <a:latin typeface="Comic Sans MS" pitchFamily="66" charset="0"/>
              </a:rPr>
              <a:t>Learning better </a:t>
            </a:r>
            <a:r>
              <a:rPr lang="en-US" sz="5400" dirty="0" smtClean="0">
                <a:latin typeface="Comic Sans MS" pitchFamily="66" charset="0"/>
              </a:rPr>
              <a:t>through:</a:t>
            </a:r>
          </a:p>
          <a:p>
            <a:pPr>
              <a:lnSpc>
                <a:spcPct val="140000"/>
              </a:lnSpc>
            </a:pPr>
            <a:r>
              <a:rPr lang="en-US" sz="5400" dirty="0" smtClean="0">
                <a:latin typeface="Comic Sans MS" pitchFamily="66" charset="0"/>
              </a:rPr>
              <a:t> </a:t>
            </a:r>
            <a:r>
              <a:rPr lang="en-US" sz="5400" dirty="0">
                <a:latin typeface="Comic Sans MS" pitchFamily="66" charset="0"/>
              </a:rPr>
              <a:t>seeing (</a:t>
            </a:r>
            <a:r>
              <a:rPr lang="en-US" sz="5400" u="sng" dirty="0">
                <a:latin typeface="Comic Sans MS" pitchFamily="66" charset="0"/>
              </a:rPr>
              <a:t>visual</a:t>
            </a:r>
            <a:r>
              <a:rPr lang="en-US" sz="5400" dirty="0" smtClean="0">
                <a:latin typeface="Comic Sans MS" pitchFamily="66" charset="0"/>
              </a:rPr>
              <a:t>) </a:t>
            </a:r>
          </a:p>
        </p:txBody>
      </p:sp>
      <p:pic>
        <p:nvPicPr>
          <p:cNvPr id="3074" name="Picture 2" descr="C:\Documents and Settings\TJames\Local Settings\Temporary Internet Files\Content.IE5\9944P5N2\MC9004404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056857"/>
            <a:ext cx="1447800" cy="12316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TJames\Local Settings\Temporary Internet Files\Content.IE5\B78ZOXRP\MC9004404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514" y="1822349"/>
            <a:ext cx="1371600" cy="10358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TJames\Local Settings\Temporary Internet Files\Content.IE5\DB7RZ654\MC9004404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800600"/>
            <a:ext cx="1430122" cy="1575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157002"/>
            <a:ext cx="6222274" cy="1255728"/>
          </a:xfrm>
          <a:prstGeom prst="rect">
            <a:avLst/>
          </a:prstGeom>
          <a:noFill/>
        </p:spPr>
        <p:txBody>
          <a:bodyPr wrap="square" rtlCol="0">
            <a:spAutoFit/>
          </a:bodyPr>
          <a:lstStyle/>
          <a:p>
            <a:pPr>
              <a:lnSpc>
                <a:spcPct val="140000"/>
              </a:lnSpc>
            </a:pPr>
            <a:r>
              <a:rPr lang="en-US" sz="5400" dirty="0">
                <a:latin typeface="Comic Sans MS" pitchFamily="66" charset="0"/>
              </a:rPr>
              <a:t>hearing (</a:t>
            </a:r>
            <a:r>
              <a:rPr lang="en-US" sz="5400" u="sng" dirty="0">
                <a:latin typeface="Comic Sans MS" pitchFamily="66" charset="0"/>
              </a:rPr>
              <a:t>auditory</a:t>
            </a:r>
            <a:r>
              <a:rPr lang="en-US" sz="5400" dirty="0" smtClean="0">
                <a:latin typeface="Comic Sans MS" pitchFamily="66" charset="0"/>
              </a:rPr>
              <a:t>) </a:t>
            </a:r>
            <a:endParaRPr lang="en-US" sz="5400" dirty="0">
              <a:latin typeface="Comic Sans MS" pitchFamily="66" charset="0"/>
            </a:endParaRPr>
          </a:p>
        </p:txBody>
      </p:sp>
      <p:sp>
        <p:nvSpPr>
          <p:cNvPr id="4" name="TextBox 3"/>
          <p:cNvSpPr txBox="1"/>
          <p:nvPr/>
        </p:nvSpPr>
        <p:spPr>
          <a:xfrm>
            <a:off x="609600" y="4845959"/>
            <a:ext cx="6557684" cy="923330"/>
          </a:xfrm>
          <a:prstGeom prst="rect">
            <a:avLst/>
          </a:prstGeom>
          <a:noFill/>
        </p:spPr>
        <p:txBody>
          <a:bodyPr wrap="square" rtlCol="0">
            <a:spAutoFit/>
          </a:bodyPr>
          <a:lstStyle/>
          <a:p>
            <a:r>
              <a:rPr lang="en-US" sz="5400" dirty="0" smtClean="0">
                <a:latin typeface="Comic Sans MS" pitchFamily="66" charset="0"/>
              </a:rPr>
              <a:t>doing </a:t>
            </a:r>
            <a:r>
              <a:rPr lang="en-US" sz="5400" dirty="0">
                <a:latin typeface="Comic Sans MS" pitchFamily="66" charset="0"/>
              </a:rPr>
              <a:t>(</a:t>
            </a:r>
            <a:r>
              <a:rPr lang="en-US" sz="5400" u="sng" dirty="0">
                <a:latin typeface="Comic Sans MS" pitchFamily="66" charset="0"/>
              </a:rPr>
              <a:t>kinesthetic</a:t>
            </a:r>
            <a:r>
              <a:rPr lang="en-US" sz="5400" dirty="0" smtClean="0">
                <a:latin typeface="Comic Sans MS" pitchFamily="66" charset="0"/>
              </a:rPr>
              <a:t>)</a:t>
            </a:r>
            <a:endParaRPr lang="en-US" sz="5400" dirty="0">
              <a:latin typeface="Comic Sans MS" pitchFamily="66" charset="0"/>
            </a:endParaRPr>
          </a:p>
        </p:txBody>
      </p:sp>
    </p:spTree>
    <p:extLst>
      <p:ext uri="{BB962C8B-B14F-4D97-AF65-F5344CB8AC3E}">
        <p14:creationId xmlns:p14="http://schemas.microsoft.com/office/powerpoint/2010/main" val="2629073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368</Words>
  <Application>Microsoft Office PowerPoint</Application>
  <PresentationFormat>On-screen Show (4:3)</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21</cp:revision>
  <dcterms:created xsi:type="dcterms:W3CDTF">2012-02-08T15:30:46Z</dcterms:created>
  <dcterms:modified xsi:type="dcterms:W3CDTF">2012-11-30T20:46:40Z</dcterms:modified>
</cp:coreProperties>
</file>